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1" r:id="rId6"/>
    <p:sldId id="264" r:id="rId7"/>
    <p:sldId id="266" r:id="rId8"/>
    <p:sldId id="270" r:id="rId9"/>
    <p:sldId id="268" r:id="rId10"/>
    <p:sldId id="269" r:id="rId11"/>
    <p:sldId id="267" r:id="rId12"/>
    <p:sldId id="259" r:id="rId13"/>
    <p:sldId id="260" r:id="rId14"/>
    <p:sldId id="271" r:id="rId15"/>
    <p:sldId id="272" r:id="rId16"/>
    <p:sldId id="276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77" d="100"/>
          <a:sy n="77" d="100"/>
        </p:scale>
        <p:origin x="-116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:\Users\Administrator\Desktop\Jeroen\16996107_1364432256912160_1490607495573892091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98450"/>
            <a:ext cx="6450013" cy="625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02" y="0"/>
            <a:ext cx="3312367" cy="174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4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6000" b="1" dirty="0" smtClean="0">
                <a:latin typeface="Baskerville Old Face" panose="02020602080505020303" pitchFamily="18" charset="0"/>
              </a:rPr>
              <a:t>Oorzaken </a:t>
            </a:r>
            <a:br>
              <a:rPr lang="nl-NL" sz="6000" b="1" dirty="0" smtClean="0">
                <a:latin typeface="Baskerville Old Face" panose="02020602080505020303" pitchFamily="18" charset="0"/>
              </a:rPr>
            </a:br>
            <a:r>
              <a:rPr lang="nl-NL" sz="6000" b="1" dirty="0" smtClean="0">
                <a:latin typeface="Baskerville Old Face" panose="02020602080505020303" pitchFamily="18" charset="0"/>
              </a:rPr>
              <a:t>spanningsknoop</a:t>
            </a:r>
            <a:endParaRPr lang="nl-NL" sz="6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b="1" dirty="0" smtClean="0">
              <a:latin typeface="Baskerville Old Face" panose="02020602080505020303" pitchFamily="18" charset="0"/>
            </a:endParaRPr>
          </a:p>
          <a:p>
            <a:r>
              <a:rPr lang="nl-NL" b="1" dirty="0" smtClean="0">
                <a:latin typeface="Baskerville Old Face" panose="02020602080505020303" pitchFamily="18" charset="0"/>
              </a:rPr>
              <a:t>Trauma fysiek</a:t>
            </a:r>
            <a:r>
              <a:rPr lang="nl-NL" dirty="0" smtClean="0">
                <a:latin typeface="Baskerville Old Face" panose="02020602080505020303" pitchFamily="18" charset="0"/>
              </a:rPr>
              <a:t>: val, operatie, ongeluk, littekens</a:t>
            </a:r>
          </a:p>
          <a:p>
            <a:r>
              <a:rPr lang="nl-NL" b="1" dirty="0" smtClean="0">
                <a:latin typeface="Baskerville Old Face" panose="02020602080505020303" pitchFamily="18" charset="0"/>
              </a:rPr>
              <a:t>Psychische invloeden</a:t>
            </a:r>
            <a:r>
              <a:rPr lang="nl-NL" dirty="0" smtClean="0">
                <a:latin typeface="Baskerville Old Face" panose="02020602080505020303" pitchFamily="18" charset="0"/>
              </a:rPr>
              <a:t>: angst of shock </a:t>
            </a:r>
          </a:p>
          <a:p>
            <a:r>
              <a:rPr lang="nl-NL" b="1" dirty="0" smtClean="0">
                <a:latin typeface="Baskerville Old Face" panose="02020602080505020303" pitchFamily="18" charset="0"/>
              </a:rPr>
              <a:t>Virus, bacterie, ontsteking</a:t>
            </a:r>
          </a:p>
          <a:p>
            <a:r>
              <a:rPr lang="nl-NL" b="1" dirty="0" smtClean="0">
                <a:latin typeface="Baskerville Old Face" panose="02020602080505020303" pitchFamily="18" charset="0"/>
              </a:rPr>
              <a:t>Overbelasting/ </a:t>
            </a:r>
            <a:r>
              <a:rPr lang="nl-NL" b="1" dirty="0" err="1" smtClean="0">
                <a:latin typeface="Baskerville Old Face" panose="02020602080505020303" pitchFamily="18" charset="0"/>
              </a:rPr>
              <a:t>onderbelasting</a:t>
            </a:r>
            <a:endParaRPr lang="nl-NL" b="1" dirty="0" smtClean="0">
              <a:latin typeface="Baskerville Old Face" panose="02020602080505020303" pitchFamily="18" charset="0"/>
            </a:endParaRPr>
          </a:p>
          <a:p>
            <a:endParaRPr lang="nl-NL" b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nl-NL" b="1" dirty="0">
              <a:latin typeface="Baskerville Old Face" panose="020206020805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798148" cy="147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08592"/>
            <a:ext cx="1691680" cy="195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3"/>
            <a:ext cx="2771800" cy="389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>
                <a:latin typeface="Baskerville Old Face" panose="02020602080505020303" pitchFamily="18" charset="0"/>
              </a:rPr>
              <a:t>Technieken om </a:t>
            </a:r>
            <a:br>
              <a:rPr lang="nl-NL" dirty="0" smtClean="0">
                <a:latin typeface="Baskerville Old Face" panose="02020602080505020303" pitchFamily="18" charset="0"/>
              </a:rPr>
            </a:br>
            <a:r>
              <a:rPr lang="nl-NL" dirty="0" smtClean="0">
                <a:latin typeface="Baskerville Old Face" panose="02020602080505020303" pitchFamily="18" charset="0"/>
              </a:rPr>
              <a:t>opgeslagen spanning </a:t>
            </a:r>
            <a:br>
              <a:rPr lang="nl-NL" dirty="0" smtClean="0">
                <a:latin typeface="Baskerville Old Face" panose="02020602080505020303" pitchFamily="18" charset="0"/>
              </a:rPr>
            </a:br>
            <a:r>
              <a:rPr lang="nl-NL" dirty="0" smtClean="0">
                <a:latin typeface="Baskerville Old Face" panose="02020602080505020303" pitchFamily="18" charset="0"/>
              </a:rPr>
              <a:t>op te sporen.</a:t>
            </a:r>
            <a:endParaRPr lang="nl-NL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C:\Users\Administrator\Desktop\Workshop\Presentatie Cranio\5bdbd8a85016f88a7d44fa96e09852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762919"/>
            <a:ext cx="53721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88" y="1"/>
            <a:ext cx="2400511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8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0"/>
            <a:ext cx="33099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" y="-10972"/>
            <a:ext cx="5000065" cy="75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8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b="1" dirty="0" err="1" smtClean="0"/>
              <a:t>Zelfherstellend</a:t>
            </a:r>
            <a:r>
              <a:rPr lang="nl-NL" b="1" dirty="0" smtClean="0"/>
              <a:t> </a:t>
            </a:r>
            <a:br>
              <a:rPr lang="nl-NL" b="1" dirty="0" smtClean="0"/>
            </a:br>
            <a:r>
              <a:rPr lang="nl-NL" b="1" dirty="0" smtClean="0"/>
              <a:t>Vermogen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 ondersteunen door de verstoorde beweging in het ritme te normaliseren en zo de balans in het lichaam te verbeteren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-1"/>
            <a:ext cx="33099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9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Welke klachten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8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1800" dirty="0" smtClean="0"/>
              <a:t>Hyperventilatie    Hartkloppingen    Doorbloedingsklachten   Energie verlies    Koude voeten </a:t>
            </a:r>
          </a:p>
          <a:p>
            <a:pPr marL="0" indent="0" algn="ctr">
              <a:buNone/>
            </a:pPr>
            <a:r>
              <a:rPr lang="nl-NL" sz="1800" dirty="0" smtClean="0"/>
              <a:t>Hoofdpijn    Whiplash    Nekklachten    Schouderklachten    </a:t>
            </a:r>
            <a:r>
              <a:rPr lang="nl-NL" sz="1800" dirty="0" err="1" smtClean="0"/>
              <a:t>Frozen</a:t>
            </a:r>
            <a:r>
              <a:rPr lang="nl-NL" sz="1800" dirty="0" smtClean="0"/>
              <a:t> </a:t>
            </a:r>
            <a:r>
              <a:rPr lang="nl-NL" sz="1800" dirty="0" err="1" smtClean="0"/>
              <a:t>shoulder</a:t>
            </a:r>
            <a:r>
              <a:rPr lang="nl-NL" sz="1800" dirty="0" smtClean="0"/>
              <a:t>    Rugklachten Ischias   Bekkeninstabiliteit    Zenuwpijnen    Carpaal tunnelsyndroom   </a:t>
            </a:r>
          </a:p>
          <a:p>
            <a:pPr marL="0" indent="0" algn="ctr">
              <a:buNone/>
            </a:pPr>
            <a:r>
              <a:rPr lang="nl-NL" sz="1800" dirty="0" smtClean="0"/>
              <a:t>Huilbaby    Moeilijke geboorte    Lactatieproblemen    Reflux    Voorkeurshouding   Bedplassen    Hyperactiviteit    ADHD    </a:t>
            </a:r>
            <a:r>
              <a:rPr lang="nl-NL" sz="1800" dirty="0" err="1" smtClean="0"/>
              <a:t>Hooggevoeligheid</a:t>
            </a:r>
            <a:r>
              <a:rPr lang="nl-NL" sz="1800" dirty="0" smtClean="0"/>
              <a:t>    Ontwikkelingsachterstand   </a:t>
            </a:r>
          </a:p>
          <a:p>
            <a:pPr marL="0" indent="0" algn="ctr">
              <a:buNone/>
            </a:pPr>
            <a:r>
              <a:rPr lang="nl-NL" sz="1800" dirty="0" smtClean="0"/>
              <a:t>Oogklachten    Chronische keel-, neus- en oorklachten    Evenwichtsproblemen    Tinnitus    Kaakklemmen    Stemklachten    Auto-immuunziekten    Parkinson    MS    Reuma    </a:t>
            </a:r>
          </a:p>
          <a:p>
            <a:pPr marL="0" indent="0" algn="ctr">
              <a:buNone/>
            </a:pPr>
            <a:r>
              <a:rPr lang="nl-NL" sz="1800" dirty="0" smtClean="0"/>
              <a:t>Angsten    Negatiefzelfbeeld    Negatief lichaamsbeeld    Depressiviteit   </a:t>
            </a:r>
            <a:r>
              <a:rPr lang="nl-NL" sz="1800" dirty="0" err="1" smtClean="0"/>
              <a:t>Burn</a:t>
            </a:r>
            <a:r>
              <a:rPr lang="nl-NL" sz="1800" dirty="0" smtClean="0"/>
              <a:t> out    Eetproblematiek   Anorexia    Boulimia    Stressklachten    Slapeloosheid    </a:t>
            </a:r>
          </a:p>
          <a:p>
            <a:pPr marL="0" indent="0" algn="ctr">
              <a:buNone/>
            </a:pPr>
            <a:r>
              <a:rPr lang="nl-NL" sz="1800" dirty="0" smtClean="0"/>
              <a:t>Concentratie problemen    Chronische vermoeidheid    Lusteloosheid</a:t>
            </a:r>
          </a:p>
          <a:p>
            <a:pPr marL="0" indent="0" algn="ctr">
              <a:buNone/>
            </a:pPr>
            <a:r>
              <a:rPr lang="nl-NL" sz="1800" dirty="0" smtClean="0"/>
              <a:t>Hormonale disbalans    Overgangsklachten    Geheugenproblemen</a:t>
            </a:r>
          </a:p>
          <a:p>
            <a:pPr marL="0" indent="0" algn="ctr">
              <a:buNone/>
            </a:pPr>
            <a:r>
              <a:rPr lang="nl-NL" sz="1800" dirty="0" smtClean="0"/>
              <a:t>Posttraumatische klachten    Onverklaarbare pijnklachten    Chronische klachten    </a:t>
            </a:r>
          </a:p>
          <a:p>
            <a:pPr marL="0" indent="0" algn="ctr">
              <a:buNone/>
            </a:pPr>
            <a:r>
              <a:rPr lang="nl-NL" sz="1800" dirty="0" smtClean="0"/>
              <a:t>Maag en/of darm klachten    Allergieën    Huidproblemen</a:t>
            </a:r>
          </a:p>
          <a:p>
            <a:pPr marL="0" indent="0" algn="ctr">
              <a:buNone/>
            </a:pPr>
            <a:r>
              <a:rPr lang="nl-NL" sz="1800" dirty="0" smtClean="0"/>
              <a:t>Klachten na operatie,    bevalling,    ongelukken</a:t>
            </a:r>
            <a:endParaRPr lang="nl-NL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68" y="-1"/>
            <a:ext cx="33099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De behandeling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43808" cy="150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Administrator\Desktop\Jeroen\CONTACT DAT RAAK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latin typeface="Baskerville Old Face" panose="02020602080505020303" pitchFamily="18" charset="0"/>
              </a:rPr>
              <a:t>Reacties na behandeling</a:t>
            </a:r>
            <a:endParaRPr lang="nl-NL" dirty="0">
              <a:latin typeface="Baskerville Old Face" panose="020206020805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Ontspannen</a:t>
            </a:r>
          </a:p>
          <a:p>
            <a:r>
              <a:rPr lang="nl-NL" dirty="0" smtClean="0"/>
              <a:t>Meer adem</a:t>
            </a:r>
          </a:p>
          <a:p>
            <a:r>
              <a:rPr lang="nl-NL" dirty="0" smtClean="0"/>
              <a:t>Minder spanning</a:t>
            </a:r>
          </a:p>
          <a:p>
            <a:r>
              <a:rPr lang="nl-NL" dirty="0" smtClean="0"/>
              <a:t>Emotioneel</a:t>
            </a:r>
          </a:p>
          <a:p>
            <a:r>
              <a:rPr lang="nl-NL" dirty="0" smtClean="0"/>
              <a:t>Meer in contact met lijf</a:t>
            </a:r>
          </a:p>
          <a:p>
            <a:r>
              <a:rPr lang="nl-NL" dirty="0" smtClean="0"/>
              <a:t>Energiek</a:t>
            </a:r>
          </a:p>
          <a:p>
            <a:r>
              <a:rPr lang="nl-NL" smtClean="0"/>
              <a:t>Positie</a:t>
            </a:r>
            <a:endParaRPr lang="nl-NL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1"/>
            <a:ext cx="3011729" cy="159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8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Praktische 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Geen verwijzing van huisarts nodig</a:t>
            </a:r>
          </a:p>
          <a:p>
            <a:r>
              <a:rPr lang="nl-NL" dirty="0" smtClean="0"/>
              <a:t>Folder</a:t>
            </a:r>
          </a:p>
          <a:p>
            <a:r>
              <a:rPr lang="nl-NL" dirty="0" smtClean="0"/>
              <a:t>Lijst vergoedingen </a:t>
            </a:r>
            <a:r>
              <a:rPr lang="nl-NL" dirty="0" err="1" smtClean="0"/>
              <a:t>Cranio</a:t>
            </a:r>
            <a:r>
              <a:rPr lang="nl-NL" dirty="0" smtClean="0"/>
              <a:t> Sacraal Therapie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40" y="0"/>
            <a:ext cx="33099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8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>
                <a:latin typeface="Baskerville Old Face" panose="02020602080505020303" pitchFamily="18" charset="0"/>
              </a:rPr>
              <a:t>Zijn er nog VRAGEN?</a:t>
            </a:r>
            <a:endParaRPr lang="nl-NL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40" y="0"/>
            <a:ext cx="33099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Administrator\Desktop\Workshop\16938601_1339522639438648_4877452689441902758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914"/>
            <a:ext cx="4932040" cy="49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0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2204864"/>
          </a:xfrm>
        </p:spPr>
        <p:txBody>
          <a:bodyPr>
            <a:noAutofit/>
          </a:bodyPr>
          <a:lstStyle/>
          <a:p>
            <a:pPr algn="l"/>
            <a:r>
              <a:rPr lang="nl-NL" sz="4800" b="1" dirty="0" smtClean="0">
                <a:latin typeface="Baskerville Old Face" panose="02020602080505020303" pitchFamily="18" charset="0"/>
              </a:rPr>
              <a:t>BEDANKT</a:t>
            </a:r>
            <a:br>
              <a:rPr lang="nl-NL" sz="4800" b="1" dirty="0" smtClean="0">
                <a:latin typeface="Baskerville Old Face" panose="02020602080505020303" pitchFamily="18" charset="0"/>
              </a:rPr>
            </a:br>
            <a:r>
              <a:rPr lang="nl-NL" sz="4800" b="1" dirty="0" smtClean="0">
                <a:latin typeface="Baskerville Old Face" panose="02020602080505020303" pitchFamily="18" charset="0"/>
              </a:rPr>
              <a:t>voor je aandacht!</a:t>
            </a:r>
            <a:endParaRPr lang="nl-NL" sz="48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40" y="0"/>
            <a:ext cx="33099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Administrator\Desktop\Jeroen\16996107_1364432256912160_1490607495573892091_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1811759"/>
            <a:ext cx="5199856" cy="50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1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>
                <a:latin typeface="Bookman Old Style" panose="02050604050505020204" pitchFamily="18" charset="0"/>
              </a:rPr>
              <a:t/>
            </a:r>
            <a:br>
              <a:rPr lang="nl-NL" dirty="0" smtClean="0">
                <a:latin typeface="Bookman Old Style" panose="02050604050505020204" pitchFamily="18" charset="0"/>
              </a:rPr>
            </a:br>
            <a:r>
              <a:rPr lang="nl-NL" dirty="0">
                <a:latin typeface="Bookman Old Style" panose="02050604050505020204" pitchFamily="18" charset="0"/>
              </a:rPr>
              <a:t/>
            </a:r>
            <a:br>
              <a:rPr lang="nl-NL" dirty="0">
                <a:latin typeface="Bookman Old Style" panose="02050604050505020204" pitchFamily="18" charset="0"/>
              </a:rPr>
            </a:br>
            <a:r>
              <a:rPr lang="nl-NL" dirty="0" smtClean="0">
                <a:latin typeface="Bookman Old Style" panose="02050604050505020204" pitchFamily="18" charset="0"/>
              </a:rPr>
              <a:t/>
            </a:r>
            <a:br>
              <a:rPr lang="nl-NL" dirty="0" smtClean="0">
                <a:latin typeface="Bookman Old Style" panose="02050604050505020204" pitchFamily="18" charset="0"/>
              </a:rPr>
            </a:br>
            <a:r>
              <a:rPr lang="nl-NL" sz="4900" dirty="0" smtClean="0">
                <a:latin typeface="Bookman Old Style" panose="02050604050505020204" pitchFamily="18" charset="0"/>
              </a:rPr>
              <a:t/>
            </a:r>
            <a:br>
              <a:rPr lang="nl-NL" sz="4900" dirty="0" smtClean="0">
                <a:latin typeface="Bookman Old Style" panose="02050604050505020204" pitchFamily="18" charset="0"/>
              </a:rPr>
            </a:br>
            <a:r>
              <a:rPr lang="nl-NL" sz="4900" dirty="0">
                <a:latin typeface="Bookman Old Style" panose="02050604050505020204" pitchFamily="18" charset="0"/>
              </a:rPr>
              <a:t/>
            </a:r>
            <a:br>
              <a:rPr lang="nl-NL" sz="4900" dirty="0">
                <a:latin typeface="Bookman Old Style" panose="02050604050505020204" pitchFamily="18" charset="0"/>
              </a:rPr>
            </a:br>
            <a:r>
              <a:rPr lang="nl-NL" sz="4900" dirty="0" smtClean="0">
                <a:latin typeface="Bookman Old Style" panose="02050604050505020204" pitchFamily="18" charset="0"/>
              </a:rPr>
              <a:t/>
            </a:r>
            <a:br>
              <a:rPr lang="nl-NL" sz="4900" dirty="0" smtClean="0">
                <a:latin typeface="Bookman Old Style" panose="02050604050505020204" pitchFamily="18" charset="0"/>
              </a:rPr>
            </a:br>
            <a:r>
              <a:rPr lang="nl-NL" sz="4900" dirty="0" smtClean="0">
                <a:latin typeface="Bookman Old Style" panose="02050604050505020204" pitchFamily="18" charset="0"/>
              </a:rPr>
              <a:t>VANESSA </a:t>
            </a:r>
            <a:r>
              <a:rPr lang="nl-NL" sz="4900" dirty="0" err="1" smtClean="0">
                <a:latin typeface="Bookman Old Style" panose="02050604050505020204" pitchFamily="18" charset="0"/>
              </a:rPr>
              <a:t>Gessel</a:t>
            </a:r>
            <a:endParaRPr lang="nl-NL" sz="4900" dirty="0"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sz="4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nl-NL" sz="4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nl-NL" sz="4400" dirty="0" smtClean="0">
                <a:latin typeface="Bookman Old Style" panose="02050604050505020204" pitchFamily="18" charset="0"/>
              </a:rPr>
              <a:t>ANNE van der Ham</a:t>
            </a:r>
            <a:endParaRPr lang="nl-NL" sz="44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Administrator\Desktop\Jeroen\Vanes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2339752" cy="3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Anne\_20161206_144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64602"/>
            <a:ext cx="2417214" cy="33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" y="1"/>
            <a:ext cx="3312367" cy="174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WELKOM</a:t>
            </a:r>
            <a:endParaRPr lang="nl-NL" sz="5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2995"/>
            <a:ext cx="9144000" cy="482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4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/>
          <a:lstStyle/>
          <a:p>
            <a:pPr algn="l"/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749425"/>
            <a:ext cx="7016824" cy="5108575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chemeClr val="tx1"/>
                </a:solidFill>
              </a:rPr>
              <a:t>Cranio</a:t>
            </a:r>
            <a:r>
              <a:rPr lang="nl-NL" dirty="0" smtClean="0">
                <a:solidFill>
                  <a:schemeClr val="tx1"/>
                </a:solidFill>
              </a:rPr>
              <a:t> Sacraal </a:t>
            </a:r>
            <a:r>
              <a:rPr lang="nl-NL" dirty="0" smtClean="0">
                <a:solidFill>
                  <a:schemeClr val="tx1"/>
                </a:solidFill>
              </a:rPr>
              <a:t>systeem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Oorsprong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chemeClr val="tx1"/>
                </a:solidFill>
              </a:rPr>
              <a:t>Cranio</a:t>
            </a:r>
            <a:r>
              <a:rPr lang="nl-NL" dirty="0" smtClean="0">
                <a:solidFill>
                  <a:schemeClr val="tx1"/>
                </a:solidFill>
              </a:rPr>
              <a:t> sacraal ritme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Lichaam is een geheel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Spanning staat zich op ergens in lijf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Oorzaken spanningsknoop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Technieken om spanning op te sporen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Klacht, maar oorzaak </a:t>
            </a:r>
            <a:r>
              <a:rPr lang="nl-NL" dirty="0" smtClean="0">
                <a:solidFill>
                  <a:schemeClr val="tx1"/>
                </a:solidFill>
              </a:rPr>
              <a:t>onbekend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Zelf herstellend vermogen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Welke klachten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De behandeling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Reacties na de behandeling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Praktische informatie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0"/>
            <a:ext cx="33099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3600" dirty="0" err="1" smtClean="0">
                <a:latin typeface="Bookman Old Style" panose="02050604050505020204" pitchFamily="18" charset="0"/>
              </a:rPr>
              <a:t>Cranio</a:t>
            </a:r>
            <a:r>
              <a:rPr lang="nl-NL" sz="3600" dirty="0" smtClean="0">
                <a:latin typeface="Bookman Old Style" panose="02050604050505020204" pitchFamily="18" charset="0"/>
              </a:rPr>
              <a:t> Sacraal Systeem</a:t>
            </a:r>
            <a:br>
              <a:rPr lang="nl-NL" sz="3600" dirty="0" smtClean="0">
                <a:latin typeface="Bookman Old Style" panose="02050604050505020204" pitchFamily="18" charset="0"/>
              </a:rPr>
            </a:br>
            <a:r>
              <a:rPr lang="nl-NL" sz="3600" dirty="0">
                <a:latin typeface="Bookman Old Style" panose="02050604050505020204" pitchFamily="18" charset="0"/>
              </a:rPr>
              <a:t/>
            </a:r>
            <a:br>
              <a:rPr lang="nl-NL" sz="3600" dirty="0">
                <a:latin typeface="Bookman Old Style" panose="02050604050505020204" pitchFamily="18" charset="0"/>
              </a:rPr>
            </a:br>
            <a:r>
              <a:rPr lang="nl-NL" sz="3600" dirty="0" smtClean="0">
                <a:latin typeface="Bookman Old Style" panose="02050604050505020204" pitchFamily="18" charset="0"/>
              </a:rPr>
              <a:t/>
            </a:r>
            <a:br>
              <a:rPr lang="nl-NL" sz="3600" dirty="0" smtClean="0">
                <a:latin typeface="Bookman Old Style" panose="02050604050505020204" pitchFamily="18" charset="0"/>
              </a:rPr>
            </a:br>
            <a:r>
              <a:rPr lang="nl-NL" sz="3600" dirty="0" smtClean="0">
                <a:latin typeface="Bookman Old Style" panose="02050604050505020204" pitchFamily="18" charset="0"/>
              </a:rPr>
              <a:t>				</a:t>
            </a:r>
            <a:br>
              <a:rPr lang="nl-NL" sz="3600" dirty="0" smtClean="0">
                <a:latin typeface="Bookman Old Style" panose="02050604050505020204" pitchFamily="18" charset="0"/>
              </a:rPr>
            </a:br>
            <a:r>
              <a:rPr lang="nl-NL" sz="3600" dirty="0">
                <a:latin typeface="Bookman Old Style" panose="02050604050505020204" pitchFamily="18" charset="0"/>
              </a:rPr>
              <a:t>	</a:t>
            </a:r>
            <a:r>
              <a:rPr lang="nl-NL" sz="3600" dirty="0" smtClean="0">
                <a:latin typeface="Bookman Old Style" panose="02050604050505020204" pitchFamily="18" charset="0"/>
              </a:rPr>
              <a:t>			</a:t>
            </a:r>
            <a:r>
              <a:rPr lang="nl-NL" sz="3600" dirty="0" err="1" smtClean="0">
                <a:latin typeface="Bookman Old Style" panose="02050604050505020204" pitchFamily="18" charset="0"/>
              </a:rPr>
              <a:t>Cranio</a:t>
            </a:r>
            <a:r>
              <a:rPr lang="nl-NL" sz="3600" dirty="0" smtClean="0">
                <a:latin typeface="Bookman Old Style" panose="02050604050505020204" pitchFamily="18" charset="0"/>
              </a:rPr>
              <a:t>= 							</a:t>
            </a:r>
            <a:r>
              <a:rPr lang="nl-NL" sz="3600" dirty="0" err="1" smtClean="0">
                <a:latin typeface="Bookman Old Style" panose="02050604050505020204" pitchFamily="18" charset="0"/>
              </a:rPr>
              <a:t>Cranium</a:t>
            </a:r>
            <a:r>
              <a:rPr lang="nl-NL" sz="3600" dirty="0" smtClean="0">
                <a:latin typeface="Bookman Old Style" panose="02050604050505020204" pitchFamily="18" charset="0"/>
              </a:rPr>
              <a:t>=Schedel</a:t>
            </a:r>
            <a:br>
              <a:rPr lang="nl-NL" sz="3600" dirty="0" smtClean="0">
                <a:latin typeface="Bookman Old Style" panose="02050604050505020204" pitchFamily="18" charset="0"/>
              </a:rPr>
            </a:br>
            <a:r>
              <a:rPr lang="nl-NL" sz="3600" dirty="0">
                <a:latin typeface="Bookman Old Style" panose="02050604050505020204" pitchFamily="18" charset="0"/>
              </a:rPr>
              <a:t/>
            </a:r>
            <a:br>
              <a:rPr lang="nl-NL" sz="3600" dirty="0">
                <a:latin typeface="Bookman Old Style" panose="02050604050505020204" pitchFamily="18" charset="0"/>
              </a:rPr>
            </a:br>
            <a:r>
              <a:rPr lang="nl-NL" sz="3600" dirty="0" smtClean="0">
                <a:latin typeface="Bookman Old Style" panose="02050604050505020204" pitchFamily="18" charset="0"/>
              </a:rPr>
              <a:t>				</a:t>
            </a:r>
            <a:br>
              <a:rPr lang="nl-NL" sz="3600" dirty="0" smtClean="0">
                <a:latin typeface="Bookman Old Style" panose="02050604050505020204" pitchFamily="18" charset="0"/>
              </a:rPr>
            </a:br>
            <a:r>
              <a:rPr lang="nl-NL" sz="3600" dirty="0">
                <a:latin typeface="Bookman Old Style" panose="02050604050505020204" pitchFamily="18" charset="0"/>
              </a:rPr>
              <a:t>	</a:t>
            </a:r>
            <a:r>
              <a:rPr lang="nl-NL" sz="3600" dirty="0" smtClean="0">
                <a:latin typeface="Bookman Old Style" panose="02050604050505020204" pitchFamily="18" charset="0"/>
              </a:rPr>
              <a:t>			Sacraal= </a:t>
            </a:r>
            <a:br>
              <a:rPr lang="nl-NL" sz="3600" dirty="0" smtClean="0">
                <a:latin typeface="Bookman Old Style" panose="02050604050505020204" pitchFamily="18" charset="0"/>
              </a:rPr>
            </a:br>
            <a:r>
              <a:rPr lang="nl-NL" sz="3600" dirty="0">
                <a:latin typeface="Bookman Old Style" panose="02050604050505020204" pitchFamily="18" charset="0"/>
              </a:rPr>
              <a:t>	</a:t>
            </a:r>
            <a:r>
              <a:rPr lang="nl-NL" sz="3600" dirty="0" smtClean="0">
                <a:latin typeface="Bookman Old Style" panose="02050604050505020204" pitchFamily="18" charset="0"/>
              </a:rPr>
              <a:t>			Sacrum= Heiligbeen</a:t>
            </a:r>
            <a:br>
              <a:rPr lang="nl-NL" sz="3600" dirty="0" smtClean="0">
                <a:latin typeface="Bookman Old Style" panose="02050604050505020204" pitchFamily="18" charset="0"/>
              </a:rPr>
            </a:br>
            <a:r>
              <a:rPr lang="nl-NL" sz="3600" dirty="0">
                <a:latin typeface="Bookman Old Style" panose="02050604050505020204" pitchFamily="18" charset="0"/>
              </a:rPr>
              <a:t/>
            </a:r>
            <a:br>
              <a:rPr lang="nl-NL" sz="3600" dirty="0">
                <a:latin typeface="Bookman Old Style" panose="02050604050505020204" pitchFamily="18" charset="0"/>
              </a:rPr>
            </a:br>
            <a:endParaRPr lang="nl-NL" sz="3600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12219"/>
            <a:ext cx="2987824" cy="157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600400" cy="495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8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err="1" smtClean="0">
                <a:latin typeface="Bookman Old Style" panose="02050604050505020204" pitchFamily="18" charset="0"/>
              </a:rPr>
              <a:t>Cranio</a:t>
            </a:r>
            <a:r>
              <a:rPr lang="nl-NL" b="1" dirty="0" smtClean="0">
                <a:latin typeface="Bookman Old Style" panose="02050604050505020204" pitchFamily="18" charset="0"/>
              </a:rPr>
              <a:t> sacraal therapie? Oorsprong</a:t>
            </a:r>
          </a:p>
          <a:p>
            <a:r>
              <a:rPr lang="nl-NL" sz="2400" dirty="0" smtClean="0">
                <a:latin typeface="Bookman Old Style" panose="02050604050505020204" pitchFamily="18" charset="0"/>
              </a:rPr>
              <a:t>Andrew Taylor </a:t>
            </a:r>
            <a:r>
              <a:rPr lang="nl-NL" sz="2400" dirty="0" err="1" smtClean="0">
                <a:latin typeface="Bookman Old Style" panose="02050604050505020204" pitchFamily="18" charset="0"/>
              </a:rPr>
              <a:t>Still</a:t>
            </a:r>
            <a:r>
              <a:rPr lang="nl-NL" sz="2400" dirty="0" smtClean="0">
                <a:latin typeface="Bookman Old Style" panose="02050604050505020204" pitchFamily="18" charset="0"/>
              </a:rPr>
              <a:t> (1828-1917)</a:t>
            </a:r>
          </a:p>
          <a:p>
            <a:r>
              <a:rPr lang="nl-NL" sz="2400" dirty="0" smtClean="0">
                <a:latin typeface="Bookman Old Style" panose="02050604050505020204" pitchFamily="18" charset="0"/>
              </a:rPr>
              <a:t>William Sutherland (1873-1954)</a:t>
            </a:r>
          </a:p>
          <a:p>
            <a:r>
              <a:rPr lang="nl-NL" sz="2400" dirty="0" smtClean="0">
                <a:latin typeface="Bookman Old Style" panose="02050604050505020204" pitchFamily="18" charset="0"/>
              </a:rPr>
              <a:t>John E. Upledger (1932-2012)</a:t>
            </a:r>
          </a:p>
          <a:p>
            <a:r>
              <a:rPr lang="nl-NL" sz="2400" dirty="0" err="1" smtClean="0">
                <a:latin typeface="Bookman Old Style" panose="02050604050505020204" pitchFamily="18" charset="0"/>
              </a:rPr>
              <a:t>Franklyn</a:t>
            </a:r>
            <a:r>
              <a:rPr lang="nl-NL" sz="2400" dirty="0" smtClean="0">
                <a:latin typeface="Bookman Old Style" panose="02050604050505020204" pitchFamily="18" charset="0"/>
              </a:rPr>
              <a:t> </a:t>
            </a:r>
            <a:r>
              <a:rPr lang="nl-NL" sz="2400" dirty="0" err="1" smtClean="0">
                <a:latin typeface="Bookman Old Style" panose="02050604050505020204" pitchFamily="18" charset="0"/>
              </a:rPr>
              <a:t>Sills</a:t>
            </a:r>
            <a:r>
              <a:rPr lang="nl-NL" sz="2400" dirty="0" smtClean="0">
                <a:latin typeface="Bookman Old Style" panose="02050604050505020204" pitchFamily="18" charset="0"/>
              </a:rPr>
              <a:t> (1947)</a:t>
            </a:r>
            <a:endParaRPr lang="nl-NL" sz="24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7"/>
            <a:ext cx="2411760" cy="127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2156"/>
            <a:ext cx="16764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82631"/>
            <a:ext cx="2152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2" y="3981602"/>
            <a:ext cx="1818679" cy="2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425476"/>
            <a:ext cx="2843809" cy="39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1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"/>
            <a:ext cx="2843808" cy="150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istrator\Desktop\Workshop\Presentatie Cranio\da7b3ceff831267bf0cfa4809df84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749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Workshop\Presentatie Cranio\cranial-sutures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64" y="2060848"/>
            <a:ext cx="4668103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latin typeface="Baskerville Old Face" panose="02020602080505020303" pitchFamily="18" charset="0"/>
              </a:rPr>
              <a:t>Lichaam is een geheel</a:t>
            </a:r>
            <a:endParaRPr lang="nl-NL" dirty="0">
              <a:latin typeface="Baskerville Old Face" panose="020206020805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112568" cy="514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Administrator\Desktop\Workshop\0115f63fa1c3177fb6c1f4a5646b92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20" y="2996952"/>
            <a:ext cx="3551680" cy="354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"/>
            <a:ext cx="2843808" cy="150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1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>
                <a:latin typeface="Baskerville Old Face" panose="02020602080505020303" pitchFamily="18" charset="0"/>
              </a:rPr>
              <a:t>Spanning slaat zich op </a:t>
            </a:r>
            <a:br>
              <a:rPr lang="nl-NL" dirty="0" smtClean="0">
                <a:latin typeface="Baskerville Old Face" panose="02020602080505020303" pitchFamily="18" charset="0"/>
              </a:rPr>
            </a:br>
            <a:r>
              <a:rPr lang="nl-NL" dirty="0" smtClean="0">
                <a:latin typeface="Baskerville Old Face" panose="02020602080505020303" pitchFamily="18" charset="0"/>
              </a:rPr>
              <a:t>ergens in lijf</a:t>
            </a:r>
            <a:endParaRPr lang="nl-NL" dirty="0">
              <a:latin typeface="Baskerville Old Face" panose="020206020805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00" y="1"/>
            <a:ext cx="2628745" cy="138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741889" cy="260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60893"/>
            <a:ext cx="4038616" cy="45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258</Words>
  <Application>Microsoft Office PowerPoint</Application>
  <PresentationFormat>Diavoorstelling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Office-thema</vt:lpstr>
      <vt:lpstr>PowerPoint-presentatie</vt:lpstr>
      <vt:lpstr>      VANESSA Gessel</vt:lpstr>
      <vt:lpstr>WELKOM</vt:lpstr>
      <vt:lpstr>Inleiding</vt:lpstr>
      <vt:lpstr>        Cranio Sacraal Systeem            Cranio=        Cranium=Schedel           Sacraal=      Sacrum= Heiligbeen  </vt:lpstr>
      <vt:lpstr>PowerPoint-presentatie</vt:lpstr>
      <vt:lpstr>PowerPoint-presentatie</vt:lpstr>
      <vt:lpstr>Lichaam is een geheel</vt:lpstr>
      <vt:lpstr>Spanning slaat zich op  ergens in lijf</vt:lpstr>
      <vt:lpstr>Oorzaken  spanningsknoop</vt:lpstr>
      <vt:lpstr>Technieken om  opgeslagen spanning  op te sporen.</vt:lpstr>
      <vt:lpstr>PowerPoint-presentatie</vt:lpstr>
      <vt:lpstr>Zelfherstellend  Vermogen</vt:lpstr>
      <vt:lpstr>Welke klachten</vt:lpstr>
      <vt:lpstr>De behandeling</vt:lpstr>
      <vt:lpstr>Reacties na behandeling</vt:lpstr>
      <vt:lpstr>Praktische informatie</vt:lpstr>
      <vt:lpstr>Zijn er nog VRAGEN?</vt:lpstr>
      <vt:lpstr>BEDANKT voor je aandacht!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Administrator</dc:creator>
  <cp:lastModifiedBy>gebruiker</cp:lastModifiedBy>
  <cp:revision>39</cp:revision>
  <dcterms:created xsi:type="dcterms:W3CDTF">2017-03-01T14:17:32Z</dcterms:created>
  <dcterms:modified xsi:type="dcterms:W3CDTF">2017-03-03T21:02:50Z</dcterms:modified>
</cp:coreProperties>
</file>